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373" r:id="rId8"/>
    <p:sldId id="262" r:id="rId9"/>
    <p:sldId id="263" r:id="rId10"/>
    <p:sldId id="264" r:id="rId11"/>
    <p:sldId id="265" r:id="rId12"/>
    <p:sldId id="266" r:id="rId13"/>
    <p:sldId id="267" r:id="rId14"/>
    <p:sldId id="374" r:id="rId15"/>
    <p:sldId id="268" r:id="rId16"/>
    <p:sldId id="269" r:id="rId17"/>
    <p:sldId id="338" r:id="rId18"/>
    <p:sldId id="270" r:id="rId19"/>
    <p:sldId id="271" r:id="rId20"/>
    <p:sldId id="272" r:id="rId21"/>
    <p:sldId id="274" r:id="rId22"/>
    <p:sldId id="339" r:id="rId23"/>
    <p:sldId id="375" r:id="rId24"/>
    <p:sldId id="341" r:id="rId25"/>
    <p:sldId id="340" r:id="rId26"/>
    <p:sldId id="346" r:id="rId27"/>
    <p:sldId id="342" r:id="rId28"/>
    <p:sldId id="343" r:id="rId29"/>
    <p:sldId id="345" r:id="rId30"/>
    <p:sldId id="344" r:id="rId31"/>
    <p:sldId id="347" r:id="rId32"/>
    <p:sldId id="376" r:id="rId33"/>
    <p:sldId id="348" r:id="rId34"/>
    <p:sldId id="349" r:id="rId35"/>
    <p:sldId id="350" r:id="rId36"/>
    <p:sldId id="351" r:id="rId37"/>
    <p:sldId id="352" r:id="rId38"/>
    <p:sldId id="355" r:id="rId39"/>
    <p:sldId id="356" r:id="rId40"/>
    <p:sldId id="357" r:id="rId41"/>
    <p:sldId id="353" r:id="rId42"/>
    <p:sldId id="354" r:id="rId43"/>
    <p:sldId id="358" r:id="rId44"/>
    <p:sldId id="359" r:id="rId45"/>
    <p:sldId id="377" r:id="rId46"/>
    <p:sldId id="361" r:id="rId47"/>
    <p:sldId id="362" r:id="rId48"/>
    <p:sldId id="363" r:id="rId49"/>
    <p:sldId id="364" r:id="rId50"/>
    <p:sldId id="365" r:id="rId51"/>
    <p:sldId id="372" r:id="rId52"/>
    <p:sldId id="378" r:id="rId53"/>
    <p:sldId id="367" r:id="rId54"/>
    <p:sldId id="368" r:id="rId55"/>
    <p:sldId id="369" r:id="rId56"/>
    <p:sldId id="379" r:id="rId57"/>
    <p:sldId id="370" r:id="rId58"/>
    <p:sldId id="371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98" d="100"/>
          <a:sy n="98" d="100"/>
        </p:scale>
        <p:origin x="58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spa</a:t>
                </a:r>
                <a:r>
                  <a:rPr lang="en-US" dirty="0"/>
                  <a:t>tially 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</a:t>
            </a:r>
            <a:r>
              <a:rPr lang="en-US" dirty="0"/>
              <a:t>example,</a:t>
            </a:r>
            <a:r>
              <a:rPr dirty="0"/>
              <a:t>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EB67-C482-0F81-1250-B15A159D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420-60D1-A9B0-93F4-2012EF79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Pooled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0152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of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lang="en-US" dirty="0"/>
              <a:t>A</a:t>
            </a:r>
            <a:r>
              <a:rPr dirty="0"/>
              <a:t>ssume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all</a:t>
            </a:r>
            <a:r>
              <a:rPr dirty="0"/>
              <a:t> observations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</a:t>
            </a:r>
            <a:r>
              <a:rPr lang="en-US" dirty="0"/>
              <a:t>distribution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  <a:blipFill>
                <a:blip r:embed="rId2"/>
                <a:stretch>
                  <a:fillRect l="-1933" t="-734" b="-4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09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n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umber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and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6A99-750B-CF5D-E36B-D2593228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8B12-F34C-C628-1B12-6C0904AF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Unpooled</a:t>
            </a:r>
            <a:r>
              <a:rPr lang="en-US" cap="none" dirty="0"/>
              <a:t>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25332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Next,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</a:t>
                </a:r>
                <a:r>
                  <a:rPr lang="en-US" b="1" dirty="0"/>
                  <a:t>county specific variables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62D6-05B8-C47C-E20F-241A359B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B9FB-5A29-72CC-7A42-775AF308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Hierarchical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9708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coefficients, use the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40781"/>
            <a:ext cx="8632325" cy="460271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of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Pooled model </a:t>
            </a:r>
            <a:r>
              <a:rPr dirty="0"/>
              <a:t>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  <a:endParaRPr lang="en-US" dirty="0"/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observations between cases or strata </a:t>
            </a:r>
            <a:endParaRPr dirty="0"/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a few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E1EA-AF6A-210C-E3BC-05CEBC67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5F98-5503-AE85-25FF-CBF3F6F7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Comparing Bayesian Models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98744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LOO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M</a:t>
            </a:r>
            <a:r>
              <a:rPr dirty="0"/>
              <a:t>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 err="1"/>
              <a:t>Unpooled</a:t>
            </a:r>
            <a:r>
              <a:rPr b="1" dirty="0"/>
              <a:t> models </a:t>
            </a:r>
            <a:r>
              <a:rPr dirty="0"/>
              <a:t>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</a:t>
            </a:r>
            <a:r>
              <a:rPr lang="en-US" dirty="0" err="1"/>
              <a:t>of</a:t>
            </a:r>
            <a:r>
              <a:rPr lang="en-US" dirty="0"/>
              <a:t> observations within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6240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78" y="2070733"/>
            <a:ext cx="4698231" cy="2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144C-E0B6-EA80-66D2-DC9D4009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62D-EC9B-B7C9-BDCB-06B1C99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BC1A-EAB8-4777-871E-8963014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/>
              <a:t>Do we always need to choose one Bayesian model? 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88AAB-556C-D9BA-A75B-47EF2741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622822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No!</a:t>
                </a:r>
              </a:p>
              <a:p>
                <a:r>
                  <a:rPr lang="en-US" dirty="0"/>
                  <a:t>We can combine posteriors from several models  </a:t>
                </a:r>
              </a:p>
              <a:p>
                <a:r>
                  <a:rPr lang="en-US" dirty="0"/>
                  <a:t>Example, use the weights in the above table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𝑖𝑒𝑟𝑎𝑟𝑐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𝑝𝑜𝑜𝑙𝑒𝑑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  <a:blipFill>
                <a:blip r:embed="rId3"/>
                <a:stretch>
                  <a:fillRect l="-957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6D53-62C2-8E9D-7BBD-08D73859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66C0-6D5A-7BEF-0CDB-9929EB7E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Bayesian Shrinkage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31168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69189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84745"/>
            <a:ext cx="4968241" cy="35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E809-1DBE-E41C-F17B-6E9D5952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0934-EC40-631B-79A0-5FC454C1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Summary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54337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Hierarchical </a:t>
            </a:r>
            <a:r>
              <a:rPr lang="en-US" b="1" dirty="0"/>
              <a:t>models </a:t>
            </a:r>
            <a:r>
              <a:rPr lang="en-US" dirty="0"/>
              <a:t>are </a:t>
            </a:r>
            <a:r>
              <a:rPr dirty="0"/>
              <a:t>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for each strata are fit at the bottom of the hierarchy   </a:t>
            </a:r>
          </a:p>
          <a:p>
            <a:r>
              <a:rPr lang="en-US" dirty="0"/>
              <a:t>Assumes </a:t>
            </a:r>
            <a:r>
              <a:rPr lang="en-US" b="1" dirty="0"/>
              <a:t>exchangeability </a:t>
            </a:r>
            <a:r>
              <a:rPr lang="en-US" dirty="0"/>
              <a:t>of observations within each strata for priors and posteriors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F6EA-6F2A-03EE-452E-6508EC0A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dirty="0"/>
              <a:t>R</a:t>
            </a:r>
            <a:r>
              <a:rPr lang="en-US" cap="none" dirty="0"/>
              <a:t>adon Risk in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5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product of a nuclear decay chain of Uranium 238</a:t>
                </a:r>
              </a:p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5043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6564818" y="2394662"/>
            <a:ext cx="498569" cy="4979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37C87-E7FD-8A77-4612-A9D10C002AF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551569" y="680622"/>
            <a:ext cx="1154009" cy="16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2E5A3-785D-063F-0B32-4CED79FFA761}"/>
              </a:ext>
            </a:extLst>
          </p:cNvPr>
          <p:cNvCxnSpPr>
            <a:cxnSpLocks/>
          </p:cNvCxnSpPr>
          <p:nvPr/>
        </p:nvCxnSpPr>
        <p:spPr>
          <a:xfrm flipV="1">
            <a:off x="4839721" y="2678854"/>
            <a:ext cx="1755036" cy="213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3322</Words>
  <Application>Microsoft Office PowerPoint</Application>
  <PresentationFormat>On-screen Show (16:9)</PresentationFormat>
  <Paragraphs>369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Radon Risk in Homes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 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 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 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Models </vt:lpstr>
      <vt:lpstr>Comparing Bayesian Model</vt:lpstr>
      <vt:lpstr>Comparing Bayesian yModel</vt:lpstr>
      <vt:lpstr>Comparing Bayesian Model</vt:lpstr>
      <vt:lpstr>Comparing Bayesian Model</vt:lpstr>
      <vt:lpstr>Comparing Bayesian Model</vt:lpstr>
      <vt:lpstr> Comparing Bayesian Model</vt:lpstr>
      <vt:lpstr>Bayesian Shrinkage </vt:lpstr>
      <vt:lpstr>Bayesian Shrinkage</vt:lpstr>
      <vt:lpstr>Bayesian Shrinkage</vt:lpstr>
      <vt:lpstr>Bayesian Shrinkage</vt:lpstr>
      <vt:lpstr>Summary 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173</cp:revision>
  <dcterms:created xsi:type="dcterms:W3CDTF">2024-11-22T23:41:15Z</dcterms:created>
  <dcterms:modified xsi:type="dcterms:W3CDTF">2025-11-20T02:56:52Z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